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76" r:id="rId8"/>
    <p:sldId id="27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zles.com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1943" y="1606731"/>
            <a:ext cx="7197633" cy="1779933"/>
          </a:xfrm>
        </p:spPr>
        <p:txBody>
          <a:bodyPr/>
          <a:lstStyle/>
          <a:p>
            <a:r>
              <a:rPr lang="es-MX" sz="3200" b="1" dirty="0" smtClean="0">
                <a:solidFill>
                  <a:srgbClr val="C00000"/>
                </a:solidFill>
              </a:rPr>
              <a:t>Diseño Universal para el Aprendizaje: Educación para todos y prácticas de enseñanza inclusiva</a:t>
            </a:r>
            <a:endParaRPr lang="es-MX" sz="3200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28833" y="3522130"/>
            <a:ext cx="6815669" cy="53558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Carmen Alba Pastor </a:t>
            </a:r>
            <a:endParaRPr lang="es-MX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704011" y="4021183"/>
            <a:ext cx="6940491" cy="6945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Curso para </a:t>
            </a:r>
            <a:r>
              <a:rPr lang="es-MX" dirty="0"/>
              <a:t>C</a:t>
            </a:r>
            <a:r>
              <a:rPr lang="es-MX" dirty="0" smtClean="0"/>
              <a:t>oordinadores Académicos de las escuelas secundarias pertenecientes a la Supervisión  Zona 8 </a:t>
            </a:r>
            <a:endParaRPr lang="es-MX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338251" y="5055325"/>
            <a:ext cx="7524206" cy="297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ATP. Brenda Karina Guluarte Puga                                   ATP. Norberto Castro Zazueta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74766"/>
            <a:ext cx="10959737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878" y="1476103"/>
            <a:ext cx="7628708" cy="1165978"/>
          </a:xfrm>
        </p:spPr>
        <p:txBody>
          <a:bodyPr/>
          <a:lstStyle/>
          <a:p>
            <a:r>
              <a:rPr lang="es-MX" sz="2800" dirty="0">
                <a:solidFill>
                  <a:srgbClr val="C00000"/>
                </a:solidFill>
              </a:rPr>
              <a:t>El modelo del Diseño Universal para el Aprendizaje:</a:t>
            </a:r>
            <a:br>
              <a:rPr lang="es-MX" sz="2800" dirty="0">
                <a:solidFill>
                  <a:srgbClr val="C00000"/>
                </a:solidFill>
              </a:rPr>
            </a:br>
            <a:r>
              <a:rPr lang="es-MX" sz="2800" dirty="0">
                <a:solidFill>
                  <a:srgbClr val="C00000"/>
                </a:solidFill>
              </a:rPr>
              <a:t>Principios, pautas y propuestas para la práctica.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943479" y="2642081"/>
            <a:ext cx="3971107" cy="2700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718523" y="2756263"/>
            <a:ext cx="6738985" cy="2429691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1.- Proporcionar múltiples formas de implicación              – Estudiante motivado y decidido-</a:t>
            </a:r>
            <a:endParaRPr lang="es-MX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la autorregulación</a:t>
            </a: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mantener el esfuerzo y la persistencia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captar el interés </a:t>
            </a:r>
          </a:p>
        </p:txBody>
      </p:sp>
    </p:spTree>
    <p:extLst>
      <p:ext uri="{BB962C8B-B14F-4D97-AF65-F5344CB8AC3E}">
        <p14:creationId xmlns:p14="http://schemas.microsoft.com/office/powerpoint/2010/main" val="28639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9246" y="2403565"/>
            <a:ext cx="7785463" cy="1645921"/>
          </a:xfrm>
        </p:spPr>
        <p:txBody>
          <a:bodyPr/>
          <a:lstStyle/>
          <a:p>
            <a:r>
              <a:rPr lang="es-MX" sz="2400" b="1" dirty="0" smtClean="0"/>
              <a:t>2.- </a:t>
            </a:r>
            <a:r>
              <a:rPr lang="es-MX" sz="2400" b="1" dirty="0"/>
              <a:t>Proporcionar múltiples formas </a:t>
            </a:r>
            <a:r>
              <a:rPr lang="es-MX" sz="2400" b="1" dirty="0" smtClean="0"/>
              <a:t>de representación </a:t>
            </a:r>
            <a:br>
              <a:rPr lang="es-MX" sz="2400" b="1" dirty="0" smtClean="0"/>
            </a:br>
            <a:r>
              <a:rPr lang="es-MX" sz="2400" b="1" dirty="0" smtClean="0"/>
              <a:t>– Aprendiz capaz de identificar los recursos adecuados -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526970"/>
            <a:ext cx="6815669" cy="1776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 Proporcionar opciones para la comprensión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el lenguaje , las expresiones matemáticas y los símbolos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la percepción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3027" y="2159239"/>
            <a:ext cx="6815669" cy="2073852"/>
          </a:xfrm>
        </p:spPr>
        <p:txBody>
          <a:bodyPr/>
          <a:lstStyle/>
          <a:p>
            <a:r>
              <a:rPr lang="es-MX" sz="2400" b="1" dirty="0" smtClean="0"/>
              <a:t>3.- </a:t>
            </a:r>
            <a:r>
              <a:rPr lang="es-MX" sz="2400" b="1" dirty="0"/>
              <a:t>Proporcionar múltiples formas </a:t>
            </a:r>
            <a:r>
              <a:rPr lang="es-MX" sz="2400" b="1" dirty="0" smtClean="0"/>
              <a:t>de Acción y Expresión</a:t>
            </a:r>
            <a:br>
              <a:rPr lang="es-MX" sz="2400" b="1" dirty="0" smtClean="0"/>
            </a:br>
            <a:r>
              <a:rPr lang="es-MX" sz="2400" b="1" dirty="0" smtClean="0"/>
              <a:t> </a:t>
            </a:r>
            <a:r>
              <a:rPr lang="es-MX" sz="2400" b="1" dirty="0"/>
              <a:t>– Estudiante </a:t>
            </a:r>
            <a:r>
              <a:rPr lang="es-MX" sz="2400" b="1" dirty="0" smtClean="0"/>
              <a:t>orientado a cumplir metas-</a:t>
            </a:r>
            <a:r>
              <a:rPr lang="es-MX" b="1" dirty="0"/>
              <a:t/>
            </a:r>
            <a:br>
              <a:rPr lang="es-MX" b="1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487783"/>
            <a:ext cx="6815669" cy="14906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 Proporcionar opciones para las funciones ejecutivas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la expresión y la comunicación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Proporcionar opciones para la interacción física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92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41" y="609315"/>
            <a:ext cx="5870075" cy="5647793"/>
          </a:xfrm>
        </p:spPr>
      </p:pic>
    </p:spTree>
    <p:extLst>
      <p:ext uri="{BB962C8B-B14F-4D97-AF65-F5344CB8AC3E}">
        <p14:creationId xmlns:p14="http://schemas.microsoft.com/office/powerpoint/2010/main" val="36952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927463"/>
            <a:ext cx="3718455" cy="1832671"/>
          </a:xfrm>
        </p:spPr>
        <p:txBody>
          <a:bodyPr>
            <a:normAutofit/>
          </a:bodyPr>
          <a:lstStyle/>
          <a:p>
            <a:r>
              <a:rPr lang="es-MX" sz="7200" dirty="0" smtClean="0">
                <a:solidFill>
                  <a:srgbClr val="C00000"/>
                </a:solidFill>
              </a:rPr>
              <a:t>DUA</a:t>
            </a:r>
            <a:endParaRPr lang="es-MX" sz="7200" dirty="0">
              <a:solidFill>
                <a:srgbClr val="C00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56474"/>
            <a:ext cx="5470525" cy="354505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/>
              <a:t>Este diseño curricular considera: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Formas de evaluación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Metodología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Materiales para que cada estudiante pueda acceder, participar y aprender en los contextos de enseñanza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6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* Pedir a los estudiantes que ellos mismos replanteen el objetivo </a:t>
            </a:r>
            <a:b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* Dividir las metas a largo plazo en objetivos a corto plazo</a:t>
            </a:r>
            <a:b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* Articular debates de evaluación</a:t>
            </a:r>
            <a:b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* Ejemplos cercanos a su realidad e intereses</a:t>
            </a:r>
            <a:endParaRPr lang="es-MX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Utilizar apoyos visuales, herramientas manuales o informáticas, tablas de recompensas, herramientas como </a:t>
            </a:r>
            <a:r>
              <a:rPr lang="es-MX" u="sng" dirty="0" smtClean="0"/>
              <a:t>Capzles </a:t>
            </a:r>
            <a:r>
              <a:rPr lang="es-MX" dirty="0" smtClean="0"/>
              <a:t>(</a:t>
            </a:r>
            <a:r>
              <a:rPr lang="es-MX" dirty="0" smtClean="0">
                <a:hlinkClick r:id="rId2"/>
              </a:rPr>
              <a:t>www.capzles.com</a:t>
            </a:r>
            <a:r>
              <a:rPr lang="es-MX" dirty="0" smtClean="0"/>
              <a:t>) para líneas del tiempo o </a:t>
            </a:r>
            <a:r>
              <a:rPr lang="es-MX" u="sng" dirty="0"/>
              <a:t>B</a:t>
            </a:r>
            <a:r>
              <a:rPr lang="es-MX" u="sng" dirty="0" smtClean="0"/>
              <a:t>ookbuilder.</a:t>
            </a:r>
            <a:endParaRPr lang="es-MX" u="sng" dirty="0"/>
          </a:p>
        </p:txBody>
      </p:sp>
    </p:spTree>
    <p:extLst>
      <p:ext uri="{BB962C8B-B14F-4D97-AF65-F5344CB8AC3E}">
        <p14:creationId xmlns:p14="http://schemas.microsoft.com/office/powerpoint/2010/main" val="40251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770709"/>
            <a:ext cx="6241816" cy="2259873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accent1">
                    <a:lumMod val="75000"/>
                  </a:schemeClr>
                </a:solidFill>
              </a:rPr>
              <a:t>¿Cómo puede el docente medir el progreso de sus estudiantes con este diseño?</a:t>
            </a:r>
            <a:endParaRPr lang="es-MX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7645" y="3252651"/>
            <a:ext cx="7210697" cy="29522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Hablar directamente con los estudiantes y observarlos mientras trabajan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Realizar mini pruebas de control de forma asidua, por ejemplo que definan un concepto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Revisar el trabajo diario de los estudiantes (avance, cuadernos o trabajos)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Evaluar a los alumnos con instrumentos que recojan el trabajo continuo y e aprendizaje desarrollado por el alumno como por ejemplo el portafolio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08" y="2220686"/>
            <a:ext cx="3187339" cy="23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857250"/>
            <a:ext cx="103719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1576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Metodología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C00000"/>
                </a:solidFill>
              </a:rPr>
              <a:t>Ajustarse continuamente para responder a las necesidades de los estudiantes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C00000"/>
                </a:solidFill>
              </a:rPr>
              <a:t>Estimular la creación de entornos de colaboración que incluyen a todo el alumnado.</a:t>
            </a: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5987" y="1580606"/>
            <a:ext cx="6815669" cy="561703"/>
          </a:xfrm>
        </p:spPr>
        <p:txBody>
          <a:bodyPr/>
          <a:lstStyle/>
          <a:p>
            <a:r>
              <a:rPr lang="es-MX" sz="3200" dirty="0" smtClean="0">
                <a:solidFill>
                  <a:srgbClr val="C00000"/>
                </a:solidFill>
              </a:rPr>
              <a:t>El </a:t>
            </a:r>
            <a:r>
              <a:rPr lang="es-MX" sz="3200" dirty="0">
                <a:solidFill>
                  <a:srgbClr val="C00000"/>
                </a:solidFill>
              </a:rPr>
              <a:t>Diseño Universal para el Aprendizaje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81941" y="2024743"/>
            <a:ext cx="7223759" cy="3331028"/>
          </a:xfrm>
        </p:spPr>
        <p:txBody>
          <a:bodyPr>
            <a:noAutofit/>
          </a:bodyPr>
          <a:lstStyle/>
          <a:p>
            <a:pPr algn="just"/>
            <a:r>
              <a:rPr lang="es-MX" sz="1600" i="1" u="sng" dirty="0" smtClean="0"/>
              <a:t>Supone </a:t>
            </a:r>
            <a:r>
              <a:rPr lang="es-MX" sz="1600" i="1" u="sng" dirty="0"/>
              <a:t>un marco científicamente válido para orientar la practica educativa que</a:t>
            </a:r>
            <a:r>
              <a:rPr lang="es-MX" sz="1600" i="1" u="sng" dirty="0" smtClean="0"/>
              <a:t>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/>
              <a:t>A</a:t>
            </a:r>
            <a:r>
              <a:rPr lang="es-MX" sz="1600" b="1" dirty="0"/>
              <a:t>) Proporciona flexibilidad en la forma de presentar la información, en el</a:t>
            </a:r>
          </a:p>
          <a:p>
            <a:pPr algn="just"/>
            <a:r>
              <a:rPr lang="es-MX" sz="1600" b="1" dirty="0"/>
              <a:t>modo en que los alumnos responden o demuestran conocimiento y</a:t>
            </a:r>
          </a:p>
          <a:p>
            <a:pPr algn="just"/>
            <a:r>
              <a:rPr lang="es-MX" sz="1600" b="1" dirty="0"/>
              <a:t>habilidades, y en el modo en que se implican</a:t>
            </a:r>
            <a:r>
              <a:rPr lang="es-MX" sz="1600" b="1" dirty="0" smtClean="0"/>
              <a:t>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/>
              <a:t>B) Reduce las barreras de aprendizaje, proporciona espacios, ayuda y</a:t>
            </a:r>
          </a:p>
          <a:p>
            <a:pPr algn="just"/>
            <a:r>
              <a:rPr lang="es-MX" sz="1600" b="1" dirty="0"/>
              <a:t>retos apropiados, y mantiene altas expectativas de formación para todos</a:t>
            </a:r>
          </a:p>
          <a:p>
            <a:pPr algn="just"/>
            <a:r>
              <a:rPr lang="es-MX" sz="1600" b="1" dirty="0"/>
              <a:t>los alumnos, incluidos aquellos con discapacidades</a:t>
            </a:r>
            <a:r>
              <a:rPr lang="es-MX" sz="1600" b="1" dirty="0" smtClean="0"/>
              <a:t>.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12362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2764" y="2028007"/>
            <a:ext cx="2898505" cy="914400"/>
          </a:xfrm>
        </p:spPr>
        <p:txBody>
          <a:bodyPr/>
          <a:lstStyle/>
          <a:p>
            <a:r>
              <a:rPr lang="es-MX" dirty="0" smtClean="0">
                <a:solidFill>
                  <a:schemeClr val="accent6"/>
                </a:solidFill>
              </a:rPr>
              <a:t>Materiales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Recursos didácticos.- Impresos, copias, cuadernillos, libros de texto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Recursos extra- complementarios.- Material audiovisual, medios digitales, material manipulable, tabletas o computadoras.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1619794"/>
            <a:ext cx="4454434" cy="1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51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96121"/>
            <a:ext cx="5301341" cy="328216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MX" dirty="0" smtClean="0"/>
              <a:t>Educación </a:t>
            </a:r>
            <a:r>
              <a:rPr lang="es-MX" dirty="0"/>
              <a:t>inclusiva, educación para todos</a:t>
            </a:r>
            <a:r>
              <a:rPr lang="es-MX" dirty="0" smtClean="0"/>
              <a:t>.</a:t>
            </a:r>
          </a:p>
          <a:p>
            <a:pPr marL="457200" indent="-457200">
              <a:buAutoNum type="arabicPeriod"/>
            </a:pPr>
            <a:r>
              <a:rPr lang="es-MX" dirty="0" smtClean="0"/>
              <a:t>El </a:t>
            </a:r>
            <a:r>
              <a:rPr lang="es-MX" dirty="0"/>
              <a:t>reto de la enseñanza </a:t>
            </a:r>
            <a:r>
              <a:rPr lang="es-MX" dirty="0" smtClean="0"/>
              <a:t>para todos</a:t>
            </a:r>
            <a:r>
              <a:rPr lang="es-MX" dirty="0"/>
              <a:t>: </a:t>
            </a:r>
            <a:r>
              <a:rPr lang="es-MX" dirty="0" smtClean="0"/>
              <a:t>Dar </a:t>
            </a:r>
            <a:r>
              <a:rPr lang="es-MX" dirty="0"/>
              <a:t>respuesta a la </a:t>
            </a:r>
            <a:r>
              <a:rPr lang="es-MX" dirty="0" smtClean="0"/>
              <a:t>heterogeneidad.</a:t>
            </a:r>
          </a:p>
          <a:p>
            <a:pPr marL="457200" indent="-457200">
              <a:buAutoNum type="arabicPeriod"/>
            </a:pPr>
            <a:r>
              <a:rPr lang="es-MX" dirty="0" smtClean="0"/>
              <a:t>El </a:t>
            </a:r>
            <a:r>
              <a:rPr lang="es-MX" dirty="0"/>
              <a:t>origen del Diseño </a:t>
            </a:r>
            <a:r>
              <a:rPr lang="es-MX" dirty="0" smtClean="0"/>
              <a:t>Universal para </a:t>
            </a:r>
            <a:r>
              <a:rPr lang="es-MX" dirty="0"/>
              <a:t>el Aprendizaje.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3.1 </a:t>
            </a:r>
            <a:r>
              <a:rPr lang="es-MX" dirty="0" smtClean="0"/>
              <a:t>El </a:t>
            </a:r>
            <a:r>
              <a:rPr lang="es-MX" dirty="0"/>
              <a:t>Diseño Universal: Una mirada desde la diversidad.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2596121"/>
            <a:ext cx="4575460" cy="296502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95402" y="1277035"/>
            <a:ext cx="9755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C00000"/>
                </a:solidFill>
              </a:rPr>
              <a:t>Educación inclusiva y enseñanza para todos: El</a:t>
            </a:r>
          </a:p>
          <a:p>
            <a:pPr algn="ctr"/>
            <a:r>
              <a:rPr lang="es-MX" sz="2800" dirty="0">
                <a:solidFill>
                  <a:srgbClr val="C00000"/>
                </a:solidFill>
              </a:rPr>
              <a:t>Diseño Universal para el Aprendizaje.</a:t>
            </a:r>
          </a:p>
        </p:txBody>
      </p:sp>
    </p:spTree>
    <p:extLst>
      <p:ext uri="{BB962C8B-B14F-4D97-AF65-F5344CB8AC3E}">
        <p14:creationId xmlns:p14="http://schemas.microsoft.com/office/powerpoint/2010/main" val="32344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888" y="2560320"/>
            <a:ext cx="6568438" cy="2782389"/>
          </a:xfrm>
        </p:spPr>
        <p:txBody>
          <a:bodyPr>
            <a:normAutofit fontScale="90000"/>
          </a:bodyPr>
          <a:lstStyle/>
          <a:p>
            <a:r>
              <a:rPr lang="es-MX" dirty="0"/>
              <a:t>Nuestra tarea como educadores es limitar</a:t>
            </a:r>
            <a:br>
              <a:rPr lang="es-MX" dirty="0"/>
            </a:br>
            <a:r>
              <a:rPr lang="es-MX" dirty="0"/>
              <a:t>o eliminar tantas de esas barreras como resulte posible</a:t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560320"/>
            <a:ext cx="4164299" cy="2534194"/>
          </a:xfrm>
        </p:spPr>
      </p:pic>
    </p:spTree>
    <p:extLst>
      <p:ext uri="{BB962C8B-B14F-4D97-AF65-F5344CB8AC3E}">
        <p14:creationId xmlns:p14="http://schemas.microsoft.com/office/powerpoint/2010/main" val="18247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6833" y="2495006"/>
            <a:ext cx="10620103" cy="2547257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Con frecuencia se observa que hay docentes que aplican la lógica</a:t>
            </a:r>
            <a:br>
              <a:rPr lang="es-MX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de la homogeneidad actúan como </a:t>
            </a: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</a:rPr>
              <a:t>si no </a:t>
            </a:r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hubiera diversidad en sus</a:t>
            </a:r>
            <a:br>
              <a:rPr lang="es-MX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</a:rPr>
              <a:t>aulas, para responder </a:t>
            </a:r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a la diversidad desde planteamientos inclusivos habría que</a:t>
            </a:r>
            <a:br>
              <a:rPr lang="es-MX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</a:rPr>
              <a:t>“Aplicar </a:t>
            </a:r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la lógica de la heterogeneidad”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67097" y="1311031"/>
            <a:ext cx="9522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FF0000"/>
                </a:solidFill>
              </a:rPr>
              <a:t>Educación inclusiva, educación para </a:t>
            </a:r>
            <a:r>
              <a:rPr lang="es-MX" sz="3600" dirty="0" smtClean="0">
                <a:solidFill>
                  <a:srgbClr val="FF0000"/>
                </a:solidFill>
              </a:rPr>
              <a:t>todos</a:t>
            </a:r>
            <a:endParaRPr lang="es-MX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reto de la enseñanza para todos: Dar respuesta a la heterogeneidad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422469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“Se </a:t>
            </a:r>
            <a:r>
              <a:rPr lang="es-MX" dirty="0"/>
              <a:t>fundamenta en reconocer, admitir y aceptar las diferencias humanas, como un </a:t>
            </a:r>
            <a:r>
              <a:rPr lang="es-MX" dirty="0" smtClean="0"/>
              <a:t>hecho natural </a:t>
            </a:r>
            <a:r>
              <a:rPr lang="es-MX" dirty="0"/>
              <a:t>e inevitable con el que debemos aprender a convivir </a:t>
            </a:r>
            <a:r>
              <a:rPr lang="es-MX" dirty="0" smtClean="0"/>
              <a:t>también en </a:t>
            </a:r>
            <a:r>
              <a:rPr lang="es-MX" dirty="0"/>
              <a:t>las aulas y los centros educativos”</a:t>
            </a:r>
          </a:p>
          <a:p>
            <a:r>
              <a:rPr lang="es-MX" dirty="0" smtClean="0"/>
              <a:t>Organizar</a:t>
            </a:r>
            <a:r>
              <a:rPr lang="es-MX" dirty="0"/>
              <a:t>, planificar, enseñar y formar al profesorado </a:t>
            </a:r>
            <a:r>
              <a:rPr lang="es-MX" dirty="0" smtClean="0"/>
              <a:t>partiendo de </a:t>
            </a:r>
            <a:r>
              <a:rPr lang="es-MX" dirty="0"/>
              <a:t>una realidad en la que existe la diversidad.</a:t>
            </a:r>
          </a:p>
          <a:p>
            <a:r>
              <a:rPr lang="es-MX" dirty="0"/>
              <a:t>El reto de la enseñanza para todos: </a:t>
            </a:r>
            <a:r>
              <a:rPr lang="es-MX" dirty="0" smtClean="0"/>
              <a:t>Dar respuesta </a:t>
            </a:r>
            <a:r>
              <a:rPr lang="es-MX" dirty="0"/>
              <a:t>a la </a:t>
            </a:r>
            <a:r>
              <a:rPr lang="es-MX" dirty="0" smtClean="0"/>
              <a:t>heterogeneidad, los </a:t>
            </a:r>
            <a:r>
              <a:rPr lang="es-MX" dirty="0"/>
              <a:t>estudiantes difieren en sus habilidades, en los conocimientos y </a:t>
            </a:r>
            <a:r>
              <a:rPr lang="es-MX" dirty="0" smtClean="0"/>
              <a:t>experiencias previas.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481">
            <a:off x="6492721" y="2647126"/>
            <a:ext cx="4012405" cy="3205202"/>
          </a:xfrm>
        </p:spPr>
      </p:pic>
    </p:spTree>
    <p:extLst>
      <p:ext uri="{BB962C8B-B14F-4D97-AF65-F5344CB8AC3E}">
        <p14:creationId xmlns:p14="http://schemas.microsoft.com/office/powerpoint/2010/main" val="2507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9704" y="2638697"/>
            <a:ext cx="3979710" cy="323716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>Garantizar el acceso al currículum de todos los estudiantes desde la perspectiva de la educación inclusiva. 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Garantizar el acceso a mejores oportunidades de aprendizaje equitativas.</a:t>
            </a:r>
            <a:br>
              <a:rPr lang="es-MX" dirty="0"/>
            </a:b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50" y="966651"/>
            <a:ext cx="3814353" cy="478100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27463" y="705393"/>
            <a:ext cx="2677887" cy="4193178"/>
          </a:xfrm>
        </p:spPr>
        <p:txBody>
          <a:bodyPr>
            <a:normAutofit lnSpcReduction="1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sz="2200" dirty="0">
                <a:latin typeface="+mj-lt"/>
              </a:rPr>
              <a:t>H</a:t>
            </a:r>
            <a:r>
              <a:rPr lang="es-MX" sz="2200" dirty="0" smtClean="0">
                <a:latin typeface="+mj-lt"/>
              </a:rPr>
              <a:t>ay </a:t>
            </a:r>
            <a:r>
              <a:rPr lang="es-MX" sz="2200" dirty="0">
                <a:latin typeface="+mj-lt"/>
              </a:rPr>
              <a:t>estudiantes en riesgo de exclusión social por pobreza, con discapacidades físicas o problemas de aprendizaje.</a:t>
            </a:r>
          </a:p>
          <a:p>
            <a:r>
              <a:rPr lang="es-MX" sz="2200" dirty="0">
                <a:latin typeface="+mj-lt"/>
              </a:rPr>
              <a:t/>
            </a:r>
            <a:br>
              <a:rPr lang="es-MX" sz="2200" dirty="0">
                <a:latin typeface="+mj-lt"/>
              </a:rPr>
            </a:br>
            <a:r>
              <a:rPr lang="es-MX" sz="2200" dirty="0">
                <a:latin typeface="+mj-lt"/>
              </a:rPr>
              <a:t>N</a:t>
            </a:r>
            <a:r>
              <a:rPr lang="es-MX" sz="2200" dirty="0" smtClean="0">
                <a:latin typeface="+mj-lt"/>
              </a:rPr>
              <a:t>o </a:t>
            </a:r>
            <a:r>
              <a:rPr lang="es-MX" sz="2200" dirty="0">
                <a:latin typeface="+mj-lt"/>
              </a:rPr>
              <a:t>tienen en común el derecho a una educación de calidad.</a:t>
            </a:r>
          </a:p>
          <a:p>
            <a:r>
              <a:rPr lang="es-MX" dirty="0">
                <a:latin typeface="+mj-lt"/>
              </a:rPr>
              <a:t/>
            </a:r>
            <a:br>
              <a:rPr lang="es-MX" dirty="0">
                <a:latin typeface="+mj-lt"/>
              </a:rPr>
            </a:b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09429"/>
          </a:xfrm>
        </p:spPr>
        <p:txBody>
          <a:bodyPr/>
          <a:lstStyle/>
          <a:p>
            <a:r>
              <a:rPr lang="es-MX" dirty="0" smtClean="0"/>
              <a:t>EL ORIGEN DEL DUA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60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2532185"/>
            <a:ext cx="10607040" cy="357319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1839" y="2841673"/>
            <a:ext cx="6274191" cy="3108961"/>
          </a:xfrm>
        </p:spPr>
        <p:txBody>
          <a:bodyPr>
            <a:normAutofit fontScale="85000" lnSpcReduction="20000"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¿Qué es el aprendizaje</a:t>
            </a:r>
            <a:r>
              <a:rPr lang="es-MX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MX" sz="3200" b="1" dirty="0" smtClean="0">
                <a:solidFill>
                  <a:schemeClr val="bg1"/>
                </a:solidFill>
              </a:rPr>
              <a:t>Las </a:t>
            </a:r>
            <a:r>
              <a:rPr lang="es-MX" sz="3200" b="1" dirty="0">
                <a:solidFill>
                  <a:schemeClr val="bg1"/>
                </a:solidFill>
              </a:rPr>
              <a:t>Redes Afectivas: El Porqué del </a:t>
            </a:r>
            <a:r>
              <a:rPr lang="es-MX" sz="3200" b="1" dirty="0" smtClean="0">
                <a:solidFill>
                  <a:schemeClr val="bg1"/>
                </a:solidFill>
              </a:rPr>
              <a:t>Aprendizaje</a:t>
            </a:r>
            <a:endParaRPr lang="es-MX" sz="3200" b="1" dirty="0">
              <a:solidFill>
                <a:schemeClr val="bg1"/>
              </a:solidFill>
            </a:endParaRPr>
          </a:p>
          <a:p>
            <a:r>
              <a:rPr lang="es-MX" sz="3200" b="1" dirty="0">
                <a:solidFill>
                  <a:schemeClr val="bg1"/>
                </a:solidFill>
              </a:rPr>
              <a:t>Redes de reconocimiento: El Qué del </a:t>
            </a:r>
            <a:r>
              <a:rPr lang="es-MX" sz="3200" b="1" dirty="0" smtClean="0">
                <a:solidFill>
                  <a:schemeClr val="bg1"/>
                </a:solidFill>
              </a:rPr>
              <a:t>aprendizaje</a:t>
            </a:r>
          </a:p>
          <a:p>
            <a:r>
              <a:rPr lang="es-MX" sz="3200" b="1" dirty="0" smtClean="0">
                <a:solidFill>
                  <a:schemeClr val="bg1"/>
                </a:solidFill>
              </a:rPr>
              <a:t>Las </a:t>
            </a:r>
            <a:r>
              <a:rPr lang="es-MX" sz="3200" b="1" dirty="0">
                <a:solidFill>
                  <a:schemeClr val="bg1"/>
                </a:solidFill>
              </a:rPr>
              <a:t>redes estratégicas: </a:t>
            </a:r>
            <a:r>
              <a:rPr lang="es-MX" sz="3200" b="1" dirty="0" smtClean="0">
                <a:solidFill>
                  <a:schemeClr val="bg1"/>
                </a:solidFill>
              </a:rPr>
              <a:t>El Cómo </a:t>
            </a:r>
            <a:r>
              <a:rPr lang="es-MX" sz="3200" b="1" dirty="0">
                <a:solidFill>
                  <a:schemeClr val="bg1"/>
                </a:solidFill>
              </a:rPr>
              <a:t>del aprendizaje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15329" y="953479"/>
            <a:ext cx="9580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</a:rPr>
              <a:t>Fundamentos neurocientíficos del Diseño Universal para el</a:t>
            </a:r>
            <a:br>
              <a:rPr lang="es-MX" sz="2800" b="1" dirty="0">
                <a:solidFill>
                  <a:srgbClr val="C00000"/>
                </a:solidFill>
              </a:rPr>
            </a:br>
            <a:r>
              <a:rPr lang="es-MX" sz="2800" b="1" dirty="0">
                <a:solidFill>
                  <a:srgbClr val="C00000"/>
                </a:solidFill>
              </a:rPr>
              <a:t>Aprendizaje: Cerebro, aprendizaje y enseñanza.</a:t>
            </a:r>
          </a:p>
        </p:txBody>
      </p:sp>
    </p:spTree>
    <p:extLst>
      <p:ext uri="{BB962C8B-B14F-4D97-AF65-F5344CB8AC3E}">
        <p14:creationId xmlns:p14="http://schemas.microsoft.com/office/powerpoint/2010/main" val="31486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639</Words>
  <Application>Microsoft Office PowerPoint</Application>
  <PresentationFormat>Panorámica</PresentationFormat>
  <Paragraphs>70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Orgánico</vt:lpstr>
      <vt:lpstr>Diseño Universal para el Aprendizaje: Educación para todos y prácticas de enseñanza inclusiva</vt:lpstr>
      <vt:lpstr>El Diseño Universal para el Aprendizaje</vt:lpstr>
      <vt:lpstr>Presentación de PowerPoint</vt:lpstr>
      <vt:lpstr>Nuestra tarea como educadores es limitar o eliminar tantas de esas barreras como resulte posible </vt:lpstr>
      <vt:lpstr>Con frecuencia se observa que hay docentes que aplican la lógica de la homogeneidad actúan como si no hubiera diversidad en sus aulas, para responder a la diversidad desde planteamientos inclusivos habría que “Aplicar la lógica de la heterogeneidad”</vt:lpstr>
      <vt:lpstr>El reto de la enseñanza para todos: Dar respuesta a la heterogeneidad</vt:lpstr>
      <vt:lpstr> Garantizar el acceso al currículum de todos los estudiantes desde la perspectiva de la educación inclusiva.   Garantizar el acceso a mejores oportunidades de aprendizaje equitativas. </vt:lpstr>
      <vt:lpstr>EL ORIGEN DEL DUA</vt:lpstr>
      <vt:lpstr>Presentación de PowerPoint</vt:lpstr>
      <vt:lpstr>Presentación de PowerPoint</vt:lpstr>
      <vt:lpstr>El modelo del Diseño Universal para el Aprendizaje: Principios, pautas y propuestas para la práctica.</vt:lpstr>
      <vt:lpstr>2.- Proporcionar múltiples formas de representación  – Aprendiz capaz de identificar los recursos adecuados - </vt:lpstr>
      <vt:lpstr>3.- Proporcionar múltiples formas de Acción y Expresión  – Estudiante orientado a cumplir metas- </vt:lpstr>
      <vt:lpstr>Presentación de PowerPoint</vt:lpstr>
      <vt:lpstr>DUA</vt:lpstr>
      <vt:lpstr>* Pedir a los estudiantes que ellos mismos replanteen el objetivo  * Dividir las metas a largo plazo en objetivos a corto plazo * Articular debates de evaluación * Ejemplos cercanos a su realidad e intereses</vt:lpstr>
      <vt:lpstr>¿Cómo puede el docente medir el progreso de sus estudiantes con este diseño?</vt:lpstr>
      <vt:lpstr>Presentación de PowerPoint</vt:lpstr>
      <vt:lpstr>Metodología </vt:lpstr>
      <vt:lpstr>Materiales 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KARINA</dc:creator>
  <cp:lastModifiedBy>Gabriela</cp:lastModifiedBy>
  <cp:revision>42</cp:revision>
  <dcterms:created xsi:type="dcterms:W3CDTF">2019-09-02T15:15:50Z</dcterms:created>
  <dcterms:modified xsi:type="dcterms:W3CDTF">2019-12-06T15:57:29Z</dcterms:modified>
</cp:coreProperties>
</file>